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8"/>
  </p:notesMasterIdLst>
  <p:sldIdLst>
    <p:sldId id="256" r:id="rId2"/>
    <p:sldId id="257" r:id="rId3"/>
    <p:sldId id="258" r:id="rId4"/>
    <p:sldId id="265" r:id="rId5"/>
    <p:sldId id="259" r:id="rId6"/>
    <p:sldId id="267" r:id="rId7"/>
    <p:sldId id="268" r:id="rId8"/>
    <p:sldId id="269" r:id="rId9"/>
    <p:sldId id="270" r:id="rId10"/>
    <p:sldId id="260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9" r:id="rId25"/>
    <p:sldId id="287" r:id="rId26"/>
    <p:sldId id="26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outlineViewPr>
    <p:cViewPr>
      <p:scale>
        <a:sx n="33" d="100"/>
        <a:sy n="33" d="100"/>
      </p:scale>
      <p:origin x="0" y="-4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88C1-B027-4765-9E26-304544C1F17A}" type="datetimeFigureOut">
              <a:rPr lang="pt-BR" smtClean="0"/>
              <a:t>25/01/2018</a:t>
            </a:fld>
            <a:endParaRPr lang="pt-B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pt-B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FED8-8AE2-42F2-A44C-A73DB50F2ED4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11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FED8-8AE2-42F2-A44C-A73DB50F2ED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8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236F6C8-ECA2-4E72-860D-04936C83A704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5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A1B15-2EEF-4EE9-9E07-E70305F7F17E}" type="datetime1">
              <a:rPr lang="pt-BR" smtClean="0"/>
              <a:t>25/01/2018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37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D5EB-5192-46AD-83EF-A2B7413E1CDF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652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625AC-C002-4EB5-B359-F09B619734A4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605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2727-6592-45A6-BE1A-99E94CF0CD13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03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E45A-88C9-40A8-9C94-10472E129EC8}" type="datetime1">
              <a:rPr lang="pt-BR" smtClean="0"/>
              <a:t>25/01/2018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784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F377-FF25-4B0A-9FBE-D2E7D18512BA}" type="datetime1">
              <a:rPr lang="pt-BR" smtClean="0"/>
              <a:t>25/01/2018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264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A11167C-5F20-448D-B979-970610700091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345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B4A8196-6C8B-4460-B522-DCC5935BDCD4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14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D63A-48B7-4EA7-908F-062D252C7AA1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9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C69A-68CF-4300-86E5-E1F14CCBE6E8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20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950-DC55-4694-ADBB-3BA967707A2E}" type="datetime1">
              <a:rPr lang="pt-BR" smtClean="0"/>
              <a:t>25/01/2018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02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5216A-467B-481F-97D5-AF2D10ECD57F}" type="datetime1">
              <a:rPr lang="pt-BR" smtClean="0"/>
              <a:t>25/01/2018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48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D391-A510-4FDE-B5C1-37FC6E9FCE67}" type="datetime1">
              <a:rPr lang="pt-BR" smtClean="0"/>
              <a:t>25/01/2018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534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57152-2B1B-4F8E-B58F-5B1C84218391}" type="datetime1">
              <a:rPr lang="pt-BR" smtClean="0"/>
              <a:t>25/01/2018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6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2132-A281-4886-A3C2-A972265FE9C6}" type="datetime1">
              <a:rPr lang="pt-BR" smtClean="0"/>
              <a:t>25/01/2018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9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3A781-DEDC-4FCE-BD0D-275F792990E1}" type="datetime1">
              <a:rPr lang="pt-BR" smtClean="0"/>
              <a:t>25/01/2018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48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043FE1F-3E1A-439F-BB0B-91F227944EA0}" type="datetime1">
              <a:rPr lang="pt-BR" smtClean="0"/>
              <a:t>25/01/2018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4D51D5D-BCEA-42A4-B3A7-2925C230A05B}" type="slidenum">
              <a:rPr lang="pt-BR" smtClean="0"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41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1182" y="2604779"/>
            <a:ext cx="8825658" cy="1613076"/>
          </a:xfrm>
        </p:spPr>
        <p:txBody>
          <a:bodyPr/>
          <a:lstStyle/>
          <a:p>
            <a:pPr algn="ctr"/>
            <a:r>
              <a:rPr lang="pt-BR" dirty="0" smtClean="0"/>
              <a:t>Processador</a:t>
            </a:r>
            <a:br>
              <a:rPr lang="pt-BR" dirty="0" smtClean="0"/>
            </a:br>
            <a:r>
              <a:rPr lang="pt-BR" dirty="0" smtClean="0"/>
              <a:t> ProIA</a:t>
            </a:r>
            <a:endParaRPr lang="pt-BR" dirty="0"/>
          </a:p>
        </p:txBody>
      </p:sp>
      <p:sp>
        <p:nvSpPr>
          <p:cNvPr id="5" name="ZoneTexte 4"/>
          <p:cNvSpPr txBox="1"/>
          <p:nvPr/>
        </p:nvSpPr>
        <p:spPr>
          <a:xfrm>
            <a:off x="1564104" y="740171"/>
            <a:ext cx="866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UNIVERSIDADE FEDERAL DE RORAIMA</a:t>
            </a:r>
            <a:endParaRPr lang="pt-BR" dirty="0"/>
          </a:p>
          <a:p>
            <a:pPr algn="ctr"/>
            <a:r>
              <a:rPr lang="pt-BR" b="1" dirty="0" smtClean="0"/>
              <a:t>ARQUITETURA </a:t>
            </a:r>
            <a:r>
              <a:rPr lang="pt-BR" b="1" dirty="0"/>
              <a:t>E ORGANIZAÇÃO DE </a:t>
            </a:r>
            <a:r>
              <a:rPr lang="pt-BR" b="1" dirty="0" smtClean="0"/>
              <a:t>COMPUTADORES</a:t>
            </a:r>
          </a:p>
          <a:p>
            <a:pPr algn="ctr"/>
            <a:r>
              <a:rPr lang="pt-BR" b="1" dirty="0" smtClean="0"/>
              <a:t>APRESENTAÇÃO DE PROJETO FINAL</a:t>
            </a:r>
            <a:endParaRPr lang="pt-BR" dirty="0" smtClean="0"/>
          </a:p>
        </p:txBody>
      </p:sp>
      <p:pic>
        <p:nvPicPr>
          <p:cNvPr id="6" name="Imagem 2" descr="Logo UFR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04" y="600139"/>
            <a:ext cx="114300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</a:t>
            </a:fld>
            <a:endParaRPr lang="pt-BR" dirty="0"/>
          </a:p>
        </p:txBody>
      </p:sp>
      <p:pic>
        <p:nvPicPr>
          <p:cNvPr id="9" name="Picture 4" descr="Resultado de imagem para dcc ufr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09" y="5159133"/>
            <a:ext cx="2818105" cy="9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44476" y="5305290"/>
            <a:ext cx="540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Alunos:</a:t>
            </a:r>
          </a:p>
          <a:p>
            <a:pPr algn="ctr"/>
            <a:r>
              <a:rPr lang="pt-BR" b="1" i="1" dirty="0" smtClean="0"/>
              <a:t>  </a:t>
            </a:r>
            <a:r>
              <a:rPr lang="pt-BR" b="1" i="1" dirty="0"/>
              <a:t>Ibukun Chife Didier </a:t>
            </a:r>
            <a:r>
              <a:rPr lang="pt-BR" b="1" i="1" dirty="0" smtClean="0"/>
              <a:t>Adjitche</a:t>
            </a:r>
          </a:p>
          <a:p>
            <a:pPr algn="ctr"/>
            <a:r>
              <a:rPr lang="pt-BR" b="1" dirty="0"/>
              <a:t>Pedro Aleph Gomes de Souza Vasconcelos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5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10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414521" y="295729"/>
            <a:ext cx="4269521" cy="775419"/>
          </a:xfrm>
        </p:spPr>
        <p:txBody>
          <a:bodyPr/>
          <a:lstStyle/>
          <a:p>
            <a:r>
              <a:rPr lang="pt-BR" cap="none" dirty="0" smtClean="0"/>
              <a:t>RTview UC gerado pelo Quartus</a:t>
            </a:r>
            <a:endParaRPr lang="pt-BR" cap="none" dirty="0"/>
          </a:p>
        </p:txBody>
      </p:sp>
      <p:pic>
        <p:nvPicPr>
          <p:cNvPr id="9" name="Imagem 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3" y="679572"/>
            <a:ext cx="5301820" cy="550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4418" t="25559" r="53973" b="25102"/>
          <a:stretch/>
        </p:blipFill>
        <p:spPr>
          <a:xfrm>
            <a:off x="6594996" y="1374839"/>
            <a:ext cx="4595744" cy="48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47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75604" y="1063416"/>
            <a:ext cx="3681741" cy="706964"/>
          </a:xfrm>
        </p:spPr>
        <p:txBody>
          <a:bodyPr/>
          <a:lstStyle/>
          <a:p>
            <a:r>
              <a:rPr lang="pt-BR" dirty="0" smtClean="0"/>
              <a:t> UC_WaveForm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11</a:t>
            </a:fld>
            <a:endParaRPr lang="pt-B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9" r="116"/>
          <a:stretch/>
        </p:blipFill>
        <p:spPr>
          <a:xfrm>
            <a:off x="842211" y="2478504"/>
            <a:ext cx="10348528" cy="3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8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12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311012" y="370147"/>
            <a:ext cx="4305616" cy="775419"/>
          </a:xfrm>
        </p:spPr>
        <p:txBody>
          <a:bodyPr/>
          <a:lstStyle/>
          <a:p>
            <a:r>
              <a:rPr lang="pt-BR" cap="none" dirty="0" smtClean="0"/>
              <a:t>RTview ULA gerado pelo Quartus</a:t>
            </a:r>
            <a:endParaRPr lang="pt-BR" cap="none" dirty="0"/>
          </a:p>
        </p:txBody>
      </p:sp>
      <p:pic>
        <p:nvPicPr>
          <p:cNvPr id="6" name="Imagem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8" y="679572"/>
            <a:ext cx="5416483" cy="550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326" t="27714" r="57488" b="48547"/>
          <a:stretch/>
        </p:blipFill>
        <p:spPr>
          <a:xfrm>
            <a:off x="6594995" y="1063416"/>
            <a:ext cx="3737651" cy="130636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4638" t="14895" r="56579" b="29991"/>
          <a:stretch/>
        </p:blipFill>
        <p:spPr>
          <a:xfrm>
            <a:off x="6594995" y="2451928"/>
            <a:ext cx="4728411" cy="3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2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52959" y="1063416"/>
            <a:ext cx="5727032" cy="706964"/>
          </a:xfrm>
        </p:spPr>
        <p:txBody>
          <a:bodyPr/>
          <a:lstStyle/>
          <a:p>
            <a:r>
              <a:rPr lang="pt-BR" dirty="0" smtClean="0"/>
              <a:t> ALGORITMO DE BOOTH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4440" t="17528" r="56185" b="70711"/>
          <a:stretch/>
        </p:blipFill>
        <p:spPr>
          <a:xfrm>
            <a:off x="469232" y="2370220"/>
            <a:ext cx="5847348" cy="19070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8191" t="43681" r="43849" b="45963"/>
          <a:stretch/>
        </p:blipFill>
        <p:spPr>
          <a:xfrm>
            <a:off x="469232" y="4277226"/>
            <a:ext cx="5847348" cy="19070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3816" t="35256" r="45230" b="22443"/>
          <a:stretch/>
        </p:blipFill>
        <p:spPr>
          <a:xfrm>
            <a:off x="6581273" y="2370221"/>
            <a:ext cx="4993105" cy="38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4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79130" y="1063416"/>
            <a:ext cx="5233737" cy="706964"/>
          </a:xfrm>
        </p:spPr>
        <p:txBody>
          <a:bodyPr/>
          <a:lstStyle/>
          <a:p>
            <a:r>
              <a:rPr lang="pt-BR" dirty="0" smtClean="0"/>
              <a:t> ULA_MULT_WaveForm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" y="2368816"/>
            <a:ext cx="11261558" cy="4068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868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15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137795" y="287997"/>
            <a:ext cx="4498121" cy="775419"/>
          </a:xfrm>
        </p:spPr>
        <p:txBody>
          <a:bodyPr/>
          <a:lstStyle/>
          <a:p>
            <a:r>
              <a:rPr lang="pt-BR" cap="none" dirty="0" smtClean="0"/>
              <a:t>RTview BREG gerado pelo Quartus</a:t>
            </a:r>
            <a:endParaRPr lang="pt-BR" cap="none" dirty="0"/>
          </a:p>
        </p:txBody>
      </p:sp>
      <p:pic>
        <p:nvPicPr>
          <p:cNvPr id="7" name="Imagem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6" y="679572"/>
            <a:ext cx="5370713" cy="555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4342" t="12438" r="44046" b="9805"/>
          <a:stretch/>
        </p:blipFill>
        <p:spPr>
          <a:xfrm>
            <a:off x="6594995" y="1222993"/>
            <a:ext cx="5135794" cy="51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84458" y="1063416"/>
            <a:ext cx="4172954" cy="706964"/>
          </a:xfrm>
        </p:spPr>
        <p:txBody>
          <a:bodyPr/>
          <a:lstStyle/>
          <a:p>
            <a:r>
              <a:rPr lang="pt-BR" dirty="0" smtClean="0"/>
              <a:t> BREG_WaveForm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" b="61071"/>
          <a:stretch/>
        </p:blipFill>
        <p:spPr bwMode="auto">
          <a:xfrm>
            <a:off x="457199" y="2458919"/>
            <a:ext cx="11225463" cy="39539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2086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17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330301" y="363920"/>
            <a:ext cx="4173268" cy="775419"/>
          </a:xfrm>
        </p:spPr>
        <p:txBody>
          <a:bodyPr/>
          <a:lstStyle/>
          <a:p>
            <a:r>
              <a:rPr lang="pt-BR" cap="none" dirty="0" smtClean="0"/>
              <a:t>RTview MD gerado pelo Quartus</a:t>
            </a:r>
            <a:endParaRPr lang="pt-BR" cap="none" dirty="0"/>
          </a:p>
        </p:txBody>
      </p:sp>
      <p:pic>
        <p:nvPicPr>
          <p:cNvPr id="6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" y="679572"/>
            <a:ext cx="5289534" cy="544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4540" t="27182" r="26578" b="20512"/>
          <a:stretch/>
        </p:blipFill>
        <p:spPr>
          <a:xfrm>
            <a:off x="6452308" y="1207530"/>
            <a:ext cx="5410830" cy="51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1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7171" y="1033917"/>
            <a:ext cx="3870058" cy="706964"/>
          </a:xfrm>
        </p:spPr>
        <p:txBody>
          <a:bodyPr/>
          <a:lstStyle/>
          <a:p>
            <a:r>
              <a:rPr lang="pt-BR" dirty="0" smtClean="0"/>
              <a:t> MD_WaveForm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18</a:t>
            </a:fld>
            <a:endParaRPr lang="pt-BR"/>
          </a:p>
        </p:txBody>
      </p:sp>
      <p:pic>
        <p:nvPicPr>
          <p:cNvPr id="7" name="Imagem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6" y="2418346"/>
            <a:ext cx="11189368" cy="3814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142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19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510774" y="295729"/>
            <a:ext cx="4028889" cy="775419"/>
          </a:xfrm>
        </p:spPr>
        <p:txBody>
          <a:bodyPr/>
          <a:lstStyle/>
          <a:p>
            <a:r>
              <a:rPr lang="pt-BR" cap="none" dirty="0" smtClean="0"/>
              <a:t>Rtview MI gerado pelo Quartus</a:t>
            </a:r>
            <a:endParaRPr lang="pt-BR" cap="non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4256" t="25252" r="46807" b="18774"/>
          <a:stretch/>
        </p:blipFill>
        <p:spPr>
          <a:xfrm>
            <a:off x="6978315" y="1215262"/>
            <a:ext cx="4212423" cy="25145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5231" t="35080" r="63684" b="6119"/>
          <a:stretch/>
        </p:blipFill>
        <p:spPr>
          <a:xfrm>
            <a:off x="6978315" y="3729790"/>
            <a:ext cx="4212423" cy="2927805"/>
          </a:xfrm>
          <a:prstGeom prst="rect">
            <a:avLst/>
          </a:prstGeom>
        </p:spPr>
      </p:pic>
      <p:pic>
        <p:nvPicPr>
          <p:cNvPr id="7" name="Imagem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7" y="583281"/>
            <a:ext cx="5341320" cy="561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87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76425" cy="706964"/>
          </a:xfrm>
        </p:spPr>
        <p:txBody>
          <a:bodyPr/>
          <a:lstStyle/>
          <a:p>
            <a:pPr algn="ctr"/>
            <a:r>
              <a:rPr lang="fr-FR" dirty="0" smtClean="0"/>
              <a:t>Quem Sou ? – ProIA !!!</a:t>
            </a:r>
            <a:endParaRPr lang="pt-BR" dirty="0"/>
          </a:p>
        </p:txBody>
      </p:sp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711156" y="2494547"/>
            <a:ext cx="10479583" cy="36535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BR" dirty="0"/>
              <a:t>	O</a:t>
            </a:r>
            <a:r>
              <a:rPr lang="pt-BR" dirty="0" smtClean="0"/>
              <a:t> </a:t>
            </a:r>
            <a:r>
              <a:rPr lang="pt-BR" dirty="0"/>
              <a:t>ProIA é um processador multiciclo de 8 bits  que foi concebido para satisfazer as operaçôes Basicas como a </a:t>
            </a:r>
            <a:r>
              <a:rPr lang="pt-BR" b="1" dirty="0">
                <a:solidFill>
                  <a:srgbClr val="00B050"/>
                </a:solidFill>
              </a:rPr>
              <a:t>Addição , substração e multiplicação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FF0000"/>
                </a:solidFill>
              </a:rPr>
              <a:t>implementando o algoritmo de BOOTH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) e as operações </a:t>
            </a:r>
            <a:r>
              <a:rPr lang="pt-BR" dirty="0" smtClean="0"/>
              <a:t>aritmeticas logicas </a:t>
            </a:r>
            <a:r>
              <a:rPr lang="pt-BR" dirty="0"/>
              <a:t>como </a:t>
            </a:r>
            <a:r>
              <a:rPr lang="pt-BR" b="1" dirty="0">
                <a:solidFill>
                  <a:srgbClr val="00B050"/>
                </a:solidFill>
              </a:rPr>
              <a:t>AND , OR e as </a:t>
            </a:r>
            <a:r>
              <a:rPr lang="pt-BR" b="1" dirty="0" smtClean="0">
                <a:solidFill>
                  <a:srgbClr val="00B050"/>
                </a:solidFill>
              </a:rPr>
              <a:t>comparaçôes (BEQ &amp; SLT). 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         Ela </a:t>
            </a:r>
            <a:r>
              <a:rPr lang="pt-BR" dirty="0"/>
              <a:t>apresenta </a:t>
            </a:r>
            <a:r>
              <a:rPr lang="pt-BR" dirty="0" smtClean="0"/>
              <a:t>os </a:t>
            </a:r>
            <a:r>
              <a:rPr lang="pt-BR" dirty="0"/>
              <a:t>diversos componentes necessários para seu funcionamento e </a:t>
            </a:r>
            <a:r>
              <a:rPr lang="pt-BR" dirty="0" smtClean="0"/>
              <a:t>tem  a </a:t>
            </a:r>
            <a:r>
              <a:rPr lang="pt-BR" dirty="0"/>
              <a:t>característica </a:t>
            </a:r>
            <a:r>
              <a:rPr lang="pt-BR" dirty="0" smtClean="0"/>
              <a:t>de ter </a:t>
            </a:r>
            <a:r>
              <a:rPr lang="pt-BR" b="1" i="1" dirty="0" smtClean="0"/>
              <a:t>as memórias </a:t>
            </a:r>
            <a:r>
              <a:rPr lang="pt-BR" b="1" i="1" dirty="0"/>
              <a:t>separadas</a:t>
            </a:r>
            <a:r>
              <a:rPr lang="pt-BR" dirty="0"/>
              <a:t>, ou seja</a:t>
            </a:r>
            <a:r>
              <a:rPr lang="pt-BR" b="1" dirty="0"/>
              <a:t>, </a:t>
            </a:r>
            <a:r>
              <a:rPr lang="pt-BR" b="1" dirty="0" smtClean="0">
                <a:solidFill>
                  <a:srgbClr val="00B050"/>
                </a:solidFill>
              </a:rPr>
              <a:t>memória de dados (MD) </a:t>
            </a:r>
            <a:r>
              <a:rPr lang="pt-BR" dirty="0"/>
              <a:t>e </a:t>
            </a:r>
            <a:r>
              <a:rPr lang="pt-BR" b="1" dirty="0">
                <a:solidFill>
                  <a:srgbClr val="00B050"/>
                </a:solidFill>
              </a:rPr>
              <a:t>memória </a:t>
            </a:r>
            <a:r>
              <a:rPr lang="pt-BR" b="1" dirty="0" smtClean="0">
                <a:solidFill>
                  <a:srgbClr val="00B050"/>
                </a:solidFill>
              </a:rPr>
              <a:t>de instruções (MI).</a:t>
            </a:r>
          </a:p>
          <a:p>
            <a:pPr>
              <a:lnSpc>
                <a:spcPct val="150000"/>
              </a:lnSpc>
            </a:pPr>
            <a:r>
              <a:rPr lang="pt-BR" dirty="0"/>
              <a:t> </a:t>
            </a:r>
            <a:r>
              <a:rPr lang="pt-BR" dirty="0" smtClean="0"/>
              <a:t>        Os Outros componentes Chave da ProIA são:  </a:t>
            </a:r>
            <a:r>
              <a:rPr lang="pt-BR" b="1" dirty="0">
                <a:solidFill>
                  <a:srgbClr val="00B0F0"/>
                </a:solidFill>
              </a:rPr>
              <a:t>Unidade Lógica </a:t>
            </a:r>
            <a:r>
              <a:rPr lang="pt-BR" b="1" dirty="0" smtClean="0">
                <a:solidFill>
                  <a:srgbClr val="00B0F0"/>
                </a:solidFill>
              </a:rPr>
              <a:t>Aritmética (ULA), </a:t>
            </a:r>
            <a:r>
              <a:rPr lang="pt-BR" b="1" dirty="0">
                <a:solidFill>
                  <a:srgbClr val="00B0F0"/>
                </a:solidFill>
              </a:rPr>
              <a:t>a unidade </a:t>
            </a:r>
            <a:r>
              <a:rPr lang="pt-BR" b="1" dirty="0" smtClean="0">
                <a:solidFill>
                  <a:srgbClr val="00B0F0"/>
                </a:solidFill>
              </a:rPr>
              <a:t>de controle (Uc), </a:t>
            </a:r>
            <a:r>
              <a:rPr lang="pt-BR" b="1" dirty="0">
                <a:solidFill>
                  <a:srgbClr val="00B0F0"/>
                </a:solidFill>
              </a:rPr>
              <a:t>banco de </a:t>
            </a:r>
            <a:r>
              <a:rPr lang="pt-BR" b="1" dirty="0" smtClean="0">
                <a:solidFill>
                  <a:srgbClr val="00B0F0"/>
                </a:solidFill>
              </a:rPr>
              <a:t>registradores (Breg) </a:t>
            </a:r>
            <a:r>
              <a:rPr lang="pt-BR" b="1" dirty="0">
                <a:solidFill>
                  <a:srgbClr val="00B0F0"/>
                </a:solidFill>
              </a:rPr>
              <a:t>e program </a:t>
            </a:r>
            <a:r>
              <a:rPr lang="pt-BR" b="1" dirty="0" smtClean="0">
                <a:solidFill>
                  <a:srgbClr val="00B0F0"/>
                </a:solidFill>
              </a:rPr>
              <a:t>counter (Pc)</a:t>
            </a:r>
            <a:r>
              <a:rPr lang="pt-BR" dirty="0" smtClean="0"/>
              <a:t>.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502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45454" y="1026481"/>
            <a:ext cx="3677553" cy="706964"/>
          </a:xfrm>
        </p:spPr>
        <p:txBody>
          <a:bodyPr/>
          <a:lstStyle/>
          <a:p>
            <a:r>
              <a:rPr lang="pt-BR" dirty="0" smtClean="0"/>
              <a:t> MI_WaveForm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10" y="2403474"/>
            <a:ext cx="11141243" cy="387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356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21</a:t>
            </a:fld>
            <a:endParaRPr lang="pt-BR"/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6366395" y="287997"/>
            <a:ext cx="4269521" cy="775419"/>
          </a:xfrm>
        </p:spPr>
        <p:txBody>
          <a:bodyPr/>
          <a:lstStyle/>
          <a:p>
            <a:r>
              <a:rPr lang="pt-BR" cap="none" dirty="0" smtClean="0"/>
              <a:t>Rtview PC gerado pelo Quartus</a:t>
            </a:r>
            <a:endParaRPr lang="pt-BR" cap="none" dirty="0"/>
          </a:p>
        </p:txBody>
      </p:sp>
      <p:pic>
        <p:nvPicPr>
          <p:cNvPr id="8" name="Imagem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3" y="675705"/>
            <a:ext cx="5452578" cy="559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4046" t="20161" r="6645" b="4539"/>
          <a:stretch/>
        </p:blipFill>
        <p:spPr>
          <a:xfrm>
            <a:off x="6366395" y="1071148"/>
            <a:ext cx="5825605" cy="51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96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45454" y="1026481"/>
            <a:ext cx="3677553" cy="706964"/>
          </a:xfrm>
        </p:spPr>
        <p:txBody>
          <a:bodyPr/>
          <a:lstStyle/>
          <a:p>
            <a:r>
              <a:rPr lang="pt-BR" dirty="0" smtClean="0"/>
              <a:t> PC_WaveForm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22</a:t>
            </a:fld>
            <a:endParaRPr lang="pt-BR"/>
          </a:p>
        </p:txBody>
      </p:sp>
      <p:pic>
        <p:nvPicPr>
          <p:cNvPr id="7" name="Imagem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3" y="2388235"/>
            <a:ext cx="11177336" cy="3856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143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48588" y="919906"/>
            <a:ext cx="4090814" cy="706964"/>
          </a:xfrm>
        </p:spPr>
        <p:txBody>
          <a:bodyPr/>
          <a:lstStyle/>
          <a:p>
            <a:r>
              <a:rPr lang="pt-BR" dirty="0" smtClean="0"/>
              <a:t>DATAPAH_RTview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26870"/>
            <a:ext cx="11273588" cy="4846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4061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8031" y="973668"/>
            <a:ext cx="6003798" cy="706964"/>
          </a:xfrm>
        </p:spPr>
        <p:txBody>
          <a:bodyPr/>
          <a:lstStyle/>
          <a:p>
            <a:r>
              <a:rPr lang="pt-BR" dirty="0" smtClean="0"/>
              <a:t>DATAPATH_WAVEFORM_1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24</a:t>
            </a:fld>
            <a:endParaRPr lang="pt-B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5" r="478"/>
          <a:stretch/>
        </p:blipFill>
        <p:spPr>
          <a:xfrm>
            <a:off x="433136" y="1680632"/>
            <a:ext cx="11273589" cy="48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38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8032" y="1018542"/>
            <a:ext cx="6003795" cy="706964"/>
          </a:xfrm>
        </p:spPr>
        <p:txBody>
          <a:bodyPr/>
          <a:lstStyle/>
          <a:p>
            <a:r>
              <a:rPr lang="pt-BR" dirty="0" smtClean="0"/>
              <a:t>DATAPATH_WAVEFORM_2</a:t>
            </a:r>
            <a:endParaRPr lang="pt-B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6" r="478"/>
          <a:stretch/>
        </p:blipFill>
        <p:spPr>
          <a:xfrm>
            <a:off x="481263" y="1725506"/>
            <a:ext cx="11225463" cy="48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19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2312" y="1021794"/>
            <a:ext cx="8761413" cy="706964"/>
          </a:xfrm>
        </p:spPr>
        <p:txBody>
          <a:bodyPr/>
          <a:lstStyle/>
          <a:p>
            <a:pPr algn="ctr"/>
            <a:r>
              <a:rPr lang="fr-FR" dirty="0" smtClean="0"/>
              <a:t>AGRADECIMENTO</a:t>
            </a:r>
            <a:endParaRPr lang="pt-B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833" r="347" b="25451"/>
          <a:stretch/>
        </p:blipFill>
        <p:spPr>
          <a:xfrm>
            <a:off x="1077168" y="2598821"/>
            <a:ext cx="3184278" cy="3176337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68" y="4730917"/>
            <a:ext cx="2476500" cy="184785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26</a:t>
            </a:fld>
            <a:endParaRPr lang="pt-B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19626" r="936" b="31027"/>
          <a:stretch/>
        </p:blipFill>
        <p:spPr>
          <a:xfrm>
            <a:off x="7844590" y="2598821"/>
            <a:ext cx="3753852" cy="31763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14248" y="5654842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Dúvidas</a:t>
            </a:r>
            <a:endParaRPr lang="pt-B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1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2204" cy="706964"/>
          </a:xfrm>
        </p:spPr>
        <p:txBody>
          <a:bodyPr/>
          <a:lstStyle/>
          <a:p>
            <a:pPr algn="ctr"/>
            <a:r>
              <a:rPr lang="fr-FR" dirty="0" smtClean="0"/>
              <a:t>COMPONENTES ProIA </a:t>
            </a:r>
            <a:r>
              <a:rPr lang="fr-FR" dirty="0" smtClean="0"/>
              <a:t>!</a:t>
            </a:r>
            <a:endParaRPr lang="pt-B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733926" y="2521537"/>
            <a:ext cx="10456813" cy="3873916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dirty="0"/>
              <a:t>Cada componente tem uma característica </a:t>
            </a:r>
            <a:r>
              <a:rPr lang="pt-BR" dirty="0" smtClean="0"/>
              <a:t>especifica:</a:t>
            </a:r>
            <a:endParaRPr lang="pt-BR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b="1" u="sng" dirty="0" smtClean="0">
                <a:solidFill>
                  <a:srgbClr val="00B050"/>
                </a:solidFill>
              </a:rPr>
              <a:t>UC</a:t>
            </a:r>
            <a:r>
              <a:rPr lang="pt-BR" dirty="0" smtClean="0"/>
              <a:t>: </a:t>
            </a:r>
            <a:r>
              <a:rPr lang="pt-BR" dirty="0"/>
              <a:t>vai enviar os sinais pelas </a:t>
            </a:r>
            <a:r>
              <a:rPr lang="pt-BR" b="1" dirty="0">
                <a:solidFill>
                  <a:srgbClr val="FF0000"/>
                </a:solidFill>
              </a:rPr>
              <a:t>flags </a:t>
            </a:r>
            <a:r>
              <a:rPr lang="pt-BR" dirty="0"/>
              <a:t>para que de acordo com a instrução que deve </a:t>
            </a:r>
            <a:r>
              <a:rPr lang="pt-BR" dirty="0" smtClean="0"/>
              <a:t>operar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b="1" u="sng" dirty="0" smtClean="0">
                <a:solidFill>
                  <a:srgbClr val="00B050"/>
                </a:solidFill>
              </a:rPr>
              <a:t>PC</a:t>
            </a:r>
            <a:r>
              <a:rPr lang="pt-BR" dirty="0" smtClean="0"/>
              <a:t>: </a:t>
            </a:r>
            <a:r>
              <a:rPr lang="pt-BR" dirty="0"/>
              <a:t>apresenta a união </a:t>
            </a:r>
            <a:r>
              <a:rPr lang="pt-BR" b="1" dirty="0">
                <a:solidFill>
                  <a:srgbClr val="FF0000"/>
                </a:solidFill>
              </a:rPr>
              <a:t>a um somador, </a:t>
            </a:r>
            <a:r>
              <a:rPr lang="pt-BR" dirty="0"/>
              <a:t>para que o mesmo possa fazer o </a:t>
            </a:r>
            <a:r>
              <a:rPr lang="pt-BR" b="1" dirty="0">
                <a:solidFill>
                  <a:srgbClr val="FF0000"/>
                </a:solidFill>
              </a:rPr>
              <a:t>cálculo da próxima </a:t>
            </a:r>
            <a:r>
              <a:rPr lang="pt-BR" b="1" dirty="0" smtClean="0">
                <a:solidFill>
                  <a:srgbClr val="FF0000"/>
                </a:solidFill>
              </a:rPr>
              <a:t>instrução</a:t>
            </a:r>
            <a:r>
              <a:rPr lang="pt-BR" dirty="0" smtClean="0"/>
              <a:t>,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b="1" u="sng" dirty="0" smtClean="0">
                <a:solidFill>
                  <a:srgbClr val="00B050"/>
                </a:solidFill>
              </a:rPr>
              <a:t>MD</a:t>
            </a:r>
            <a:r>
              <a:rPr lang="pt-BR" dirty="0"/>
              <a:t>: serve para armazenar </a:t>
            </a:r>
            <a:r>
              <a:rPr lang="pt-BR" b="1" dirty="0">
                <a:solidFill>
                  <a:srgbClr val="FF0000"/>
                </a:solidFill>
              </a:rPr>
              <a:t>os dados </a:t>
            </a:r>
            <a:r>
              <a:rPr lang="pt-BR" dirty="0"/>
              <a:t>que serão </a:t>
            </a:r>
            <a:r>
              <a:rPr lang="pt-BR" dirty="0" smtClean="0"/>
              <a:t>utilizados.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b="1" u="sng" dirty="0" smtClean="0">
                <a:solidFill>
                  <a:srgbClr val="00B050"/>
                </a:solidFill>
              </a:rPr>
              <a:t>MI</a:t>
            </a:r>
            <a:r>
              <a:rPr lang="pt-BR" dirty="0"/>
              <a:t>: serve para armazenar para </a:t>
            </a:r>
            <a:r>
              <a:rPr lang="pt-BR" b="1" dirty="0">
                <a:solidFill>
                  <a:srgbClr val="FF0000"/>
                </a:solidFill>
              </a:rPr>
              <a:t>as instruções </a:t>
            </a:r>
            <a:r>
              <a:rPr lang="pt-BR" dirty="0"/>
              <a:t>que devem ser executadas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2204" cy="706964"/>
          </a:xfrm>
        </p:spPr>
        <p:txBody>
          <a:bodyPr/>
          <a:lstStyle/>
          <a:p>
            <a:pPr algn="ctr"/>
            <a:r>
              <a:rPr lang="fr-FR" dirty="0" smtClean="0"/>
              <a:t>COMPONENTES ProIA </a:t>
            </a:r>
            <a:r>
              <a:rPr lang="fr-FR" dirty="0" smtClean="0"/>
              <a:t>!</a:t>
            </a:r>
            <a:endParaRPr lang="pt-B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733926" y="2521537"/>
            <a:ext cx="10456813" cy="387391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b="1" u="sng" dirty="0" smtClean="0">
                <a:solidFill>
                  <a:srgbClr val="00B050"/>
                </a:solidFill>
              </a:rPr>
              <a:t>ULA</a:t>
            </a:r>
            <a:r>
              <a:rPr lang="pt-BR" b="1" dirty="0">
                <a:solidFill>
                  <a:srgbClr val="00B050"/>
                </a:solidFill>
              </a:rPr>
              <a:t>:  </a:t>
            </a:r>
            <a:r>
              <a:rPr lang="pt-BR" b="1" dirty="0">
                <a:solidFill>
                  <a:srgbClr val="FF0000"/>
                </a:solidFill>
              </a:rPr>
              <a:t>calcula as operações </a:t>
            </a:r>
            <a:r>
              <a:rPr lang="pt-BR" dirty="0"/>
              <a:t>aritmeticas básicas e logica e </a:t>
            </a:r>
            <a:r>
              <a:rPr lang="pt-BR" b="1" dirty="0">
                <a:solidFill>
                  <a:srgbClr val="FF0000"/>
                </a:solidFill>
              </a:rPr>
              <a:t>não trata </a:t>
            </a:r>
            <a:r>
              <a:rPr lang="pt-BR" dirty="0"/>
              <a:t>os casos de overflow.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pt-BR" b="1" u="sng" dirty="0">
                <a:solidFill>
                  <a:srgbClr val="00B050"/>
                </a:solidFill>
              </a:rPr>
              <a:t>Breg</a:t>
            </a:r>
            <a:r>
              <a:rPr lang="pt-BR" dirty="0"/>
              <a:t>: um conjunto de registradores que são acessados de forma organizada e de tal forma  </a:t>
            </a:r>
            <a:r>
              <a:rPr lang="pt-BR" b="1" dirty="0">
                <a:solidFill>
                  <a:srgbClr val="FF0000"/>
                </a:solidFill>
              </a:rPr>
              <a:t>operações de leitura </a:t>
            </a:r>
            <a:r>
              <a:rPr lang="pt-BR" dirty="0"/>
              <a:t>dos dados anteriormente gravados e de </a:t>
            </a:r>
            <a:r>
              <a:rPr lang="pt-BR" b="1" dirty="0">
                <a:solidFill>
                  <a:srgbClr val="FF0000"/>
                </a:solidFill>
              </a:rPr>
              <a:t>escrita de dados </a:t>
            </a:r>
            <a:r>
              <a:rPr lang="pt-BR" dirty="0"/>
              <a:t>para modificar as informações internas são </a:t>
            </a:r>
            <a:r>
              <a:rPr lang="pt-BR" dirty="0" smtClean="0"/>
              <a:t>executadas.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fr-FR" dirty="0"/>
              <a:t>Para a sua Originalidade de </a:t>
            </a:r>
            <a:r>
              <a:rPr lang="fr-FR" noProof="1" smtClean="0"/>
              <a:t>Processador</a:t>
            </a:r>
            <a:r>
              <a:rPr lang="fr-FR" dirty="0" smtClean="0"/>
              <a:t> </a:t>
            </a:r>
            <a:r>
              <a:rPr lang="pt-BR" b="1" dirty="0">
                <a:solidFill>
                  <a:srgbClr val="FF0000"/>
                </a:solidFill>
              </a:rPr>
              <a:t>Multicilo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dirty="0"/>
              <a:t>o ProIA apresenta 4  Registradores ( </a:t>
            </a:r>
            <a:r>
              <a:rPr lang="fr-FR" b="1" dirty="0">
                <a:solidFill>
                  <a:srgbClr val="00B050"/>
                </a:solidFill>
              </a:rPr>
              <a:t>A, B ,UlaOut e MDR</a:t>
            </a:r>
            <a:r>
              <a:rPr lang="fr-FR" dirty="0"/>
              <a:t>) e 4 multiplexadores ( 2 Mux_2x1 e 4 Mux_4x1). Os registradores </a:t>
            </a:r>
            <a:r>
              <a:rPr lang="fr-FR" b="1" dirty="0">
                <a:solidFill>
                  <a:srgbClr val="FF0000"/>
                </a:solidFill>
              </a:rPr>
              <a:t>guardem as informações na saida </a:t>
            </a:r>
            <a:r>
              <a:rPr lang="fr-FR" dirty="0"/>
              <a:t>dos componentes chaves (</a:t>
            </a:r>
            <a:r>
              <a:rPr lang="fr-FR" b="1" dirty="0">
                <a:solidFill>
                  <a:srgbClr val="00B050"/>
                </a:solidFill>
              </a:rPr>
              <a:t>Breg , ULA, MD</a:t>
            </a:r>
            <a:r>
              <a:rPr lang="fr-FR" dirty="0"/>
              <a:t>) e os multiplexadores </a:t>
            </a:r>
            <a:r>
              <a:rPr lang="fr-FR" b="1" dirty="0">
                <a:solidFill>
                  <a:srgbClr val="FF0000"/>
                </a:solidFill>
              </a:rPr>
              <a:t>auxilia </a:t>
            </a:r>
            <a:r>
              <a:rPr lang="fr-FR" dirty="0"/>
              <a:t>na chaveiamento das </a:t>
            </a:r>
            <a:r>
              <a:rPr lang="fr-FR" dirty="0" smtClean="0"/>
              <a:t>Instruções </a:t>
            </a:r>
            <a:r>
              <a:rPr lang="fr-FR" dirty="0"/>
              <a:t>a ser  executadas junto  a (</a:t>
            </a:r>
            <a:r>
              <a:rPr lang="fr-FR" b="1" dirty="0">
                <a:solidFill>
                  <a:srgbClr val="00B050"/>
                </a:solidFill>
              </a:rPr>
              <a:t>UC</a:t>
            </a:r>
            <a:r>
              <a:rPr lang="fr-FR" dirty="0" smtClean="0"/>
              <a:t>)</a:t>
            </a:r>
            <a:r>
              <a:rPr lang="pt-BR" dirty="0" smtClean="0"/>
              <a:t>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14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8954" y="973668"/>
            <a:ext cx="8761413" cy="706964"/>
          </a:xfrm>
        </p:spPr>
        <p:txBody>
          <a:bodyPr/>
          <a:lstStyle/>
          <a:p>
            <a:pPr algn="ctr"/>
            <a:r>
              <a:rPr lang="pt-BR" dirty="0" smtClean="0"/>
              <a:t>E</a:t>
            </a:r>
            <a:r>
              <a:rPr lang="pt-BR" dirty="0" smtClean="0"/>
              <a:t>SQUEMA</a:t>
            </a:r>
            <a:endParaRPr lang="pt-B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5</a:t>
            </a:fld>
            <a:endParaRPr lang="pt-B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" t="6842" r="263" b="8772"/>
          <a:stretch/>
        </p:blipFill>
        <p:spPr>
          <a:xfrm rot="10800000">
            <a:off x="962526" y="2334125"/>
            <a:ext cx="10228212" cy="404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7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71496" y="1063416"/>
            <a:ext cx="4763041" cy="1899980"/>
          </a:xfrm>
        </p:spPr>
        <p:txBody>
          <a:bodyPr>
            <a:noAutofit/>
          </a:bodyPr>
          <a:lstStyle/>
          <a:p>
            <a:r>
              <a:rPr lang="pt-BR" sz="18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O  ProIA possui 4 registradores: $s0, $s1, $s2 e $s3. assim como 2 formatos de instruções de 8 bits cada, instruções do tipo R (operações aritméticas) tipo I (load , store e Jump), </a:t>
            </a:r>
            <a:endParaRPr lang="pt-BR" sz="1800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6</a:t>
            </a:fld>
            <a:endParaRPr lang="pt-BR"/>
          </a:p>
        </p:txBody>
      </p:sp>
      <p:sp>
        <p:nvSpPr>
          <p:cNvPr id="5" name="ZoneTexte 4"/>
          <p:cNvSpPr txBox="1"/>
          <p:nvPr/>
        </p:nvSpPr>
        <p:spPr>
          <a:xfrm>
            <a:off x="1154954" y="806116"/>
            <a:ext cx="464426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 smtClean="0"/>
              <a:t>A implementação </a:t>
            </a:r>
            <a:r>
              <a:rPr lang="pt-BR" b="1" dirty="0"/>
              <a:t>do processador ProIA foi utilizado a IDE: Quartus Prime version </a:t>
            </a:r>
            <a:r>
              <a:rPr lang="pt-BR" b="1" dirty="0" smtClean="0"/>
              <a:t>15.1.</a:t>
            </a:r>
            <a:endParaRPr lang="pt-BR" b="1" dirty="0"/>
          </a:p>
        </p:txBody>
      </p:sp>
      <p:pic>
        <p:nvPicPr>
          <p:cNvPr id="6" name="Image 5"/>
          <p:cNvPicPr/>
          <p:nvPr/>
        </p:nvPicPr>
        <p:blipFill rotWithShape="1">
          <a:blip r:embed="rId2"/>
          <a:srcRect l="26645" t="18902" r="26708" b="19226"/>
          <a:stretch/>
        </p:blipFill>
        <p:spPr bwMode="auto">
          <a:xfrm>
            <a:off x="914400" y="2093496"/>
            <a:ext cx="4884821" cy="3826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871496" y="277873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- Formato do tipo R: </a:t>
            </a:r>
            <a:endParaRPr lang="pt-BR" dirty="0"/>
          </a:p>
        </p:txBody>
      </p:sp>
      <p:sp>
        <p:nvSpPr>
          <p:cNvPr id="8" name="ZoneTexte 7"/>
          <p:cNvSpPr txBox="1"/>
          <p:nvPr/>
        </p:nvSpPr>
        <p:spPr>
          <a:xfrm>
            <a:off x="7013615" y="4014353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- Formato do tipo </a:t>
            </a:r>
            <a:r>
              <a:rPr lang="pt-BR" b="1" dirty="0" smtClean="0"/>
              <a:t>J: </a:t>
            </a:r>
            <a:endParaRPr lang="pt-BR" dirty="0"/>
          </a:p>
        </p:txBody>
      </p:sp>
      <p:pic>
        <p:nvPicPr>
          <p:cNvPr id="9" name="Imagem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15" y="3121090"/>
            <a:ext cx="4177124" cy="893263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 rotWithShape="1">
          <a:blip r:embed="rId4"/>
          <a:srcRect l="28838" t="48380" r="39191" b="42326"/>
          <a:stretch/>
        </p:blipFill>
        <p:spPr bwMode="auto">
          <a:xfrm>
            <a:off x="7013615" y="4386493"/>
            <a:ext cx="4177124" cy="786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15" y="5594545"/>
            <a:ext cx="4177124" cy="8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013615" y="5225213"/>
            <a:ext cx="225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Formato </a:t>
            </a:r>
            <a:r>
              <a:rPr lang="pt-BR" b="1" dirty="0" smtClean="0"/>
              <a:t>do JUMP: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4049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1127" y="1395754"/>
            <a:ext cx="8761413" cy="333095"/>
          </a:xfrm>
        </p:spPr>
        <p:txBody>
          <a:bodyPr/>
          <a:lstStyle/>
          <a:p>
            <a:pPr algn="ctr"/>
            <a:r>
              <a:rPr lang="pt-BR" sz="2800" dirty="0"/>
              <a:t>OPCODES </a:t>
            </a:r>
            <a:r>
              <a:rPr lang="pt-BR" sz="2800" dirty="0"/>
              <a:t>UTILIZADAS PELO </a:t>
            </a:r>
            <a:r>
              <a:rPr lang="pt-BR" sz="2800" dirty="0" smtClean="0"/>
              <a:t>ProIA</a:t>
            </a:r>
            <a:endParaRPr lang="pt-BR" sz="2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4" y="2394284"/>
            <a:ext cx="10635914" cy="38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3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1127" y="1063416"/>
            <a:ext cx="8761413" cy="706964"/>
          </a:xfrm>
        </p:spPr>
        <p:txBody>
          <a:bodyPr/>
          <a:lstStyle/>
          <a:p>
            <a:pPr algn="ctr"/>
            <a:r>
              <a:rPr lang="pt-BR" sz="2800" dirty="0" smtClean="0"/>
              <a:t>DETALHES DAS FLAGS DE CONTROLE DO ProIA</a:t>
            </a:r>
            <a:endParaRPr lang="pt-BR" sz="2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8</a:t>
            </a:fld>
            <a:endParaRPr lang="pt-BR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38814"/>
              </p:ext>
            </p:extLst>
          </p:nvPr>
        </p:nvGraphicFramePr>
        <p:xfrm>
          <a:off x="745958" y="2406313"/>
          <a:ext cx="10323095" cy="40065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342"/>
                <a:gridCol w="624709"/>
                <a:gridCol w="1083557"/>
                <a:gridCol w="778651"/>
                <a:gridCol w="908758"/>
                <a:gridCol w="763754"/>
                <a:gridCol w="1400382"/>
                <a:gridCol w="800502"/>
                <a:gridCol w="750843"/>
                <a:gridCol w="840229"/>
                <a:gridCol w="674368"/>
              </a:tblGrid>
              <a:tr h="3747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Comando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PcFlag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PcCond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EscReg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LerMem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EscMem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MemparaReg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FonteA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FonteB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PCFonte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ULAOP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Add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Sub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Mult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BEQ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SLT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LOADIM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0111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LOAD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STORE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JUMP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26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EXIT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ZZ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ZZZZ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56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1127" y="1063416"/>
            <a:ext cx="8761413" cy="706964"/>
          </a:xfrm>
        </p:spPr>
        <p:txBody>
          <a:bodyPr/>
          <a:lstStyle/>
          <a:p>
            <a:pPr algn="ctr"/>
            <a:r>
              <a:rPr lang="pt-BR" sz="2800" dirty="0" smtClean="0"/>
              <a:t>MAQUINA DE ESTADOS DA UC DO ProIA</a:t>
            </a:r>
            <a:endParaRPr lang="pt-BR" sz="2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1D5D-BCEA-42A4-B3A7-2925C230A05B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33" y="2313394"/>
            <a:ext cx="10481104" cy="40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304</TotalTime>
  <Words>498</Words>
  <Application>Microsoft Office PowerPoint</Application>
  <PresentationFormat>Grand écran</PresentationFormat>
  <Paragraphs>218</Paragraphs>
  <Slides>26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Direction Ion</vt:lpstr>
      <vt:lpstr>Processador  ProIA</vt:lpstr>
      <vt:lpstr>Quem Sou ? – ProIA !!!</vt:lpstr>
      <vt:lpstr>COMPONENTES ProIA !</vt:lpstr>
      <vt:lpstr>COMPONENTES ProIA !</vt:lpstr>
      <vt:lpstr>ESQUEMA</vt:lpstr>
      <vt:lpstr>Présentation PowerPoint</vt:lpstr>
      <vt:lpstr>OPCODES UTILIZADAS PELO ProIA</vt:lpstr>
      <vt:lpstr>DETALHES DAS FLAGS DE CONTROLE DO ProIA</vt:lpstr>
      <vt:lpstr>MAQUINA DE ESTADOS DA UC DO ProIA</vt:lpstr>
      <vt:lpstr>Présentation PowerPoint</vt:lpstr>
      <vt:lpstr> UC_WaveForm</vt:lpstr>
      <vt:lpstr>Présentation PowerPoint</vt:lpstr>
      <vt:lpstr> ALGORITMO DE BOOTH</vt:lpstr>
      <vt:lpstr> ULA_MULT_WaveForm</vt:lpstr>
      <vt:lpstr>Présentation PowerPoint</vt:lpstr>
      <vt:lpstr> BREG_WaveForm</vt:lpstr>
      <vt:lpstr>Présentation PowerPoint</vt:lpstr>
      <vt:lpstr> MD_WaveForm</vt:lpstr>
      <vt:lpstr>Présentation PowerPoint</vt:lpstr>
      <vt:lpstr> MI_WaveForm</vt:lpstr>
      <vt:lpstr>Présentation PowerPoint</vt:lpstr>
      <vt:lpstr> PC_WaveForm</vt:lpstr>
      <vt:lpstr>DATAPAH_RTview</vt:lpstr>
      <vt:lpstr>DATAPATH_WAVEFORM_1</vt:lpstr>
      <vt:lpstr>DATAPATH_WAVEFORM_2</vt:lpstr>
      <vt:lpstr>AGRADECIMENTO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 de l’indicatif</dc:title>
  <dc:creator>didier ADJITCHE</dc:creator>
  <cp:lastModifiedBy>didier ADJITCHE</cp:lastModifiedBy>
  <cp:revision>33</cp:revision>
  <dcterms:created xsi:type="dcterms:W3CDTF">2017-07-27T16:56:30Z</dcterms:created>
  <dcterms:modified xsi:type="dcterms:W3CDTF">2018-01-25T11:41:08Z</dcterms:modified>
</cp:coreProperties>
</file>